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anva Sans" panose="020B0604020202020204" charset="0"/>
      <p:regular r:id="rId15"/>
    </p:embeddedFont>
    <p:embeddedFont>
      <p:font typeface="Canva Sans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547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sv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9.png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576678" y="6172200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268070" y="-2818506"/>
            <a:ext cx="4825046" cy="4219769"/>
          </a:xfrm>
          <a:custGeom>
            <a:avLst/>
            <a:gdLst/>
            <a:ahLst/>
            <a:cxnLst/>
            <a:rect l="l" t="t" r="r" b="b"/>
            <a:pathLst>
              <a:path w="4825046" h="4219769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161481" y="-4114800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338727" y="1028700"/>
            <a:ext cx="4142588" cy="1724379"/>
          </a:xfrm>
          <a:custGeom>
            <a:avLst/>
            <a:gdLst/>
            <a:ahLst/>
            <a:cxnLst/>
            <a:rect l="l" t="t" r="r" b="b"/>
            <a:pathLst>
              <a:path w="4142588" h="1724379">
                <a:moveTo>
                  <a:pt x="0" y="0"/>
                </a:moveTo>
                <a:lnTo>
                  <a:pt x="4142588" y="0"/>
                </a:lnTo>
                <a:lnTo>
                  <a:pt x="4142588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461" b="-2461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601689" y="8426785"/>
            <a:ext cx="4729467" cy="4047169"/>
          </a:xfrm>
          <a:custGeom>
            <a:avLst/>
            <a:gdLst/>
            <a:ahLst/>
            <a:cxnLst/>
            <a:rect l="l" t="t" r="r" b="b"/>
            <a:pathLst>
              <a:path w="4729467" h="4047169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03703" y="8129423"/>
            <a:ext cx="3300158" cy="1537170"/>
          </a:xfrm>
          <a:custGeom>
            <a:avLst/>
            <a:gdLst/>
            <a:ahLst/>
            <a:cxnLst/>
            <a:rect l="l" t="t" r="r" b="b"/>
            <a:pathLst>
              <a:path w="3300158" h="1537170">
                <a:moveTo>
                  <a:pt x="0" y="0"/>
                </a:moveTo>
                <a:lnTo>
                  <a:pt x="3300158" y="0"/>
                </a:lnTo>
                <a:lnTo>
                  <a:pt x="3300158" y="1537170"/>
                </a:lnTo>
                <a:lnTo>
                  <a:pt x="0" y="15371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03703" y="2548334"/>
            <a:ext cx="11513245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880"/>
              </a:lnSpc>
              <a:spcBef>
                <a:spcPct val="0"/>
              </a:spcBef>
            </a:pPr>
            <a:r>
              <a:rPr lang="en-US" sz="8800" u="none" strike="noStrike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92441" y="4052047"/>
            <a:ext cx="8340349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Customized AI Kitchen for INDIA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49049" y="5266716"/>
            <a:ext cx="4471522" cy="580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-by Kunj Bhasin</a:t>
            </a:r>
          </a:p>
        </p:txBody>
      </p:sp>
      <p:sp>
        <p:nvSpPr>
          <p:cNvPr id="12" name="Freeform 12"/>
          <p:cNvSpPr/>
          <p:nvPr/>
        </p:nvSpPr>
        <p:spPr>
          <a:xfrm>
            <a:off x="10102154" y="1964657"/>
            <a:ext cx="8564683" cy="8564683"/>
          </a:xfrm>
          <a:custGeom>
            <a:avLst/>
            <a:gdLst/>
            <a:ahLst/>
            <a:cxnLst/>
            <a:rect l="l" t="t" r="r" b="b"/>
            <a:pathLst>
              <a:path w="8564683" h="8564683">
                <a:moveTo>
                  <a:pt x="0" y="0"/>
                </a:moveTo>
                <a:lnTo>
                  <a:pt x="8564683" y="0"/>
                </a:lnTo>
                <a:lnTo>
                  <a:pt x="8564683" y="8564683"/>
                </a:lnTo>
                <a:lnTo>
                  <a:pt x="0" y="85646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30357" y="-902150"/>
            <a:ext cx="6173053" cy="2601942"/>
          </a:xfrm>
          <a:custGeom>
            <a:avLst/>
            <a:gdLst/>
            <a:ahLst/>
            <a:cxnLst/>
            <a:rect l="l" t="t" r="r" b="b"/>
            <a:pathLst>
              <a:path w="6173053" h="2601942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091052">
            <a:off x="-1684467" y="5508041"/>
            <a:ext cx="6638823" cy="5976180"/>
          </a:xfrm>
          <a:custGeom>
            <a:avLst/>
            <a:gdLst/>
            <a:ahLst/>
            <a:cxnLst/>
            <a:rect l="l" t="t" r="r" b="b"/>
            <a:pathLst>
              <a:path w="6638823" h="5976180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4945" y="398821"/>
            <a:ext cx="916038" cy="2075301"/>
          </a:xfrm>
          <a:custGeom>
            <a:avLst/>
            <a:gdLst/>
            <a:ahLst/>
            <a:cxnLst/>
            <a:rect l="l" t="t" r="r" b="b"/>
            <a:pathLst>
              <a:path w="916038" h="2075301">
                <a:moveTo>
                  <a:pt x="0" y="0"/>
                </a:moveTo>
                <a:lnTo>
                  <a:pt x="916038" y="0"/>
                </a:lnTo>
                <a:lnTo>
                  <a:pt x="916038" y="2075300"/>
                </a:lnTo>
                <a:lnTo>
                  <a:pt x="0" y="207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201810" y="1079726"/>
            <a:ext cx="8178574" cy="8178574"/>
          </a:xfrm>
          <a:custGeom>
            <a:avLst/>
            <a:gdLst/>
            <a:ahLst/>
            <a:cxnLst/>
            <a:rect l="l" t="t" r="r" b="b"/>
            <a:pathLst>
              <a:path w="8178574" h="8178574">
                <a:moveTo>
                  <a:pt x="0" y="0"/>
                </a:moveTo>
                <a:lnTo>
                  <a:pt x="8178575" y="0"/>
                </a:lnTo>
                <a:lnTo>
                  <a:pt x="8178575" y="8178574"/>
                </a:lnTo>
                <a:lnTo>
                  <a:pt x="0" y="81785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30178" y="227371"/>
            <a:ext cx="10758527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Technologies Used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06441" y="2765061"/>
            <a:ext cx="10666327" cy="887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1.data loading and Preprocessing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3164" y="3566372"/>
            <a:ext cx="3019532" cy="827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-Pandas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97270" y="4345003"/>
            <a:ext cx="9619069" cy="887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Model Building and training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6169" y="5365883"/>
            <a:ext cx="2505429" cy="2734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-numpy</a:t>
            </a:r>
          </a:p>
          <a:p>
            <a:pPr algn="ctr">
              <a:lnSpc>
                <a:spcPts val="7279"/>
              </a:lnSpc>
            </a:pPr>
            <a:endParaRPr lang="en-US" sz="5199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ctr">
              <a:lnSpc>
                <a:spcPts val="7279"/>
              </a:lnSpc>
            </a:pPr>
            <a:endParaRPr lang="en-US" sz="5199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114800" y="5430508"/>
            <a:ext cx="4285400" cy="887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</a:t>
            </a:r>
            <a:r>
              <a:rPr lang="en-US" sz="5199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tensorflow</a:t>
            </a:r>
            <a:endParaRPr lang="en-US" sz="5199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753402" y="5430508"/>
            <a:ext cx="2911069" cy="887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</a:t>
            </a:r>
            <a:r>
              <a:rPr lang="en-US" sz="5199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Sklearn</a:t>
            </a:r>
            <a:endParaRPr lang="en-US" sz="5199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06441" y="6612819"/>
            <a:ext cx="12160610" cy="887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Utensil Detection and Management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74788" y="7609508"/>
            <a:ext cx="8082376" cy="887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opencv-python-headless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3164" y="8610844"/>
            <a:ext cx="16335765" cy="887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cv2.dnn(Deep neural network module in OpenCV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30357" y="-902150"/>
            <a:ext cx="6173053" cy="2601942"/>
          </a:xfrm>
          <a:custGeom>
            <a:avLst/>
            <a:gdLst/>
            <a:ahLst/>
            <a:cxnLst/>
            <a:rect l="l" t="t" r="r" b="b"/>
            <a:pathLst>
              <a:path w="6173053" h="2601942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091052">
            <a:off x="-1684467" y="5508041"/>
            <a:ext cx="6638823" cy="5976180"/>
          </a:xfrm>
          <a:custGeom>
            <a:avLst/>
            <a:gdLst/>
            <a:ahLst/>
            <a:cxnLst/>
            <a:rect l="l" t="t" r="r" b="b"/>
            <a:pathLst>
              <a:path w="6638823" h="5976180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4945" y="398821"/>
            <a:ext cx="916038" cy="2075301"/>
          </a:xfrm>
          <a:custGeom>
            <a:avLst/>
            <a:gdLst/>
            <a:ahLst/>
            <a:cxnLst/>
            <a:rect l="l" t="t" r="r" b="b"/>
            <a:pathLst>
              <a:path w="916038" h="2075301">
                <a:moveTo>
                  <a:pt x="0" y="0"/>
                </a:moveTo>
                <a:lnTo>
                  <a:pt x="916038" y="0"/>
                </a:lnTo>
                <a:lnTo>
                  <a:pt x="916038" y="2075300"/>
                </a:lnTo>
                <a:lnTo>
                  <a:pt x="0" y="207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201810" y="1079726"/>
            <a:ext cx="8178574" cy="8178574"/>
          </a:xfrm>
          <a:custGeom>
            <a:avLst/>
            <a:gdLst/>
            <a:ahLst/>
            <a:cxnLst/>
            <a:rect l="l" t="t" r="r" b="b"/>
            <a:pathLst>
              <a:path w="8178574" h="8178574">
                <a:moveTo>
                  <a:pt x="0" y="0"/>
                </a:moveTo>
                <a:lnTo>
                  <a:pt x="8178575" y="0"/>
                </a:lnTo>
                <a:lnTo>
                  <a:pt x="8178575" y="8178574"/>
                </a:lnTo>
                <a:lnTo>
                  <a:pt x="0" y="81785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30178" y="227371"/>
            <a:ext cx="10758527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Technologies Used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1" y="2765061"/>
            <a:ext cx="9660328" cy="887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 Raw Material Management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92964" y="3556847"/>
            <a:ext cx="2605993" cy="887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-Pandas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4402" y="4677870"/>
            <a:ext cx="7995040" cy="887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5. Notification Systems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28801" y="5860181"/>
            <a:ext cx="2513896" cy="887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-Twilio</a:t>
            </a:r>
          </a:p>
        </p:txBody>
      </p:sp>
      <p:sp>
        <p:nvSpPr>
          <p:cNvPr id="11" name="Freeform 11"/>
          <p:cNvSpPr/>
          <p:nvPr/>
        </p:nvSpPr>
        <p:spPr>
          <a:xfrm>
            <a:off x="503703" y="8129423"/>
            <a:ext cx="3300158" cy="1537170"/>
          </a:xfrm>
          <a:custGeom>
            <a:avLst/>
            <a:gdLst/>
            <a:ahLst/>
            <a:cxnLst/>
            <a:rect l="l" t="t" r="r" b="b"/>
            <a:pathLst>
              <a:path w="3300158" h="1537170">
                <a:moveTo>
                  <a:pt x="0" y="0"/>
                </a:moveTo>
                <a:lnTo>
                  <a:pt x="3300158" y="0"/>
                </a:lnTo>
                <a:lnTo>
                  <a:pt x="3300158" y="1537170"/>
                </a:lnTo>
                <a:lnTo>
                  <a:pt x="0" y="15371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08092" y="-3588763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995996" y="7317810"/>
            <a:ext cx="6049393" cy="5290528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71515" y="-3149182"/>
            <a:ext cx="6049393" cy="5290528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511980" y="1619264"/>
            <a:ext cx="7048472" cy="7048472"/>
          </a:xfrm>
          <a:custGeom>
            <a:avLst/>
            <a:gdLst/>
            <a:ahLst/>
            <a:cxnLst/>
            <a:rect l="l" t="t" r="r" b="b"/>
            <a:pathLst>
              <a:path w="7048472" h="7048472">
                <a:moveTo>
                  <a:pt x="0" y="0"/>
                </a:moveTo>
                <a:lnTo>
                  <a:pt x="7048472" y="0"/>
                </a:lnTo>
                <a:lnTo>
                  <a:pt x="7048472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053396" y="-171450"/>
            <a:ext cx="8556983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02039" y="2074670"/>
            <a:ext cx="9168845" cy="7190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7"/>
              </a:lnSpc>
            </a:pPr>
            <a:r>
              <a:rPr lang="en-US" sz="314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 conclusion, my project uses smart technology to make kitchen tasks easier and faster. Special tools like pandas, numpy, tensorflow and opencv-python-headless is used to create a syatem that can:</a:t>
            </a:r>
          </a:p>
          <a:p>
            <a:pPr algn="ctr">
              <a:lnSpc>
                <a:spcPts val="4407"/>
              </a:lnSpc>
            </a:pPr>
            <a:r>
              <a:rPr lang="en-US" sz="314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-Detect kitchen utensils</a:t>
            </a:r>
          </a:p>
          <a:p>
            <a:pPr algn="ctr">
              <a:lnSpc>
                <a:spcPts val="4407"/>
              </a:lnSpc>
            </a:pPr>
            <a:r>
              <a:rPr lang="en-US" sz="314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-Manage raw materials</a:t>
            </a:r>
          </a:p>
          <a:p>
            <a:pPr algn="ctr">
              <a:lnSpc>
                <a:spcPts val="4407"/>
              </a:lnSpc>
            </a:pPr>
            <a:r>
              <a:rPr lang="en-US" sz="314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-Send automated notifications</a:t>
            </a:r>
          </a:p>
          <a:p>
            <a:pPr algn="ctr">
              <a:lnSpc>
                <a:spcPts val="4407"/>
              </a:lnSpc>
            </a:pPr>
            <a:r>
              <a:rPr lang="en-US" sz="314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However, the notification part of our system is not working yet. Despite this, our solution still greatly improves the overall workflow in the kitchen, making it more organized and effective</a:t>
            </a:r>
          </a:p>
        </p:txBody>
      </p:sp>
      <p:sp>
        <p:nvSpPr>
          <p:cNvPr id="8" name="Freeform 8"/>
          <p:cNvSpPr/>
          <p:nvPr/>
        </p:nvSpPr>
        <p:spPr>
          <a:xfrm>
            <a:off x="302653" y="9152338"/>
            <a:ext cx="2436010" cy="1134662"/>
          </a:xfrm>
          <a:custGeom>
            <a:avLst/>
            <a:gdLst/>
            <a:ahLst/>
            <a:cxnLst/>
            <a:rect l="l" t="t" r="r" b="b"/>
            <a:pathLst>
              <a:path w="2436010" h="1134662">
                <a:moveTo>
                  <a:pt x="0" y="0"/>
                </a:moveTo>
                <a:lnTo>
                  <a:pt x="2436010" y="0"/>
                </a:lnTo>
                <a:lnTo>
                  <a:pt x="2436010" y="1134662"/>
                </a:lnTo>
                <a:lnTo>
                  <a:pt x="0" y="11346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08092" y="-3588763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995996" y="7317810"/>
            <a:ext cx="6049393" cy="5290528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771515" y="-3149182"/>
            <a:ext cx="6049393" cy="5290528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014638" y="-592659"/>
            <a:ext cx="10466992" cy="10466992"/>
          </a:xfrm>
          <a:custGeom>
            <a:avLst/>
            <a:gdLst/>
            <a:ahLst/>
            <a:cxnLst/>
            <a:rect l="l" t="t" r="r" b="b"/>
            <a:pathLst>
              <a:path w="10466992" h="10466992">
                <a:moveTo>
                  <a:pt x="0" y="0"/>
                </a:moveTo>
                <a:lnTo>
                  <a:pt x="10466992" y="0"/>
                </a:lnTo>
                <a:lnTo>
                  <a:pt x="10466992" y="10466992"/>
                </a:lnTo>
                <a:lnTo>
                  <a:pt x="0" y="104669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03703" y="8129423"/>
            <a:ext cx="3300158" cy="1537170"/>
          </a:xfrm>
          <a:custGeom>
            <a:avLst/>
            <a:gdLst/>
            <a:ahLst/>
            <a:cxnLst/>
            <a:rect l="l" t="t" r="r" b="b"/>
            <a:pathLst>
              <a:path w="3300158" h="1537170">
                <a:moveTo>
                  <a:pt x="0" y="0"/>
                </a:moveTo>
                <a:lnTo>
                  <a:pt x="3300158" y="0"/>
                </a:lnTo>
                <a:lnTo>
                  <a:pt x="3300158" y="1537170"/>
                </a:lnTo>
                <a:lnTo>
                  <a:pt x="0" y="15371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2753" y="8129423"/>
            <a:ext cx="3300158" cy="1537170"/>
          </a:xfrm>
          <a:custGeom>
            <a:avLst/>
            <a:gdLst/>
            <a:ahLst/>
            <a:cxnLst/>
            <a:rect l="l" t="t" r="r" b="b"/>
            <a:pathLst>
              <a:path w="3300158" h="1537170">
                <a:moveTo>
                  <a:pt x="0" y="0"/>
                </a:moveTo>
                <a:lnTo>
                  <a:pt x="3300158" y="0"/>
                </a:lnTo>
                <a:lnTo>
                  <a:pt x="3300158" y="1537170"/>
                </a:lnTo>
                <a:lnTo>
                  <a:pt x="0" y="1537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016851" y="348855"/>
            <a:ext cx="8718213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393368" y="1179590"/>
            <a:ext cx="6438723" cy="478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  <a:p>
            <a:pPr algn="ctr">
              <a:lnSpc>
                <a:spcPts val="4759"/>
              </a:lnSpc>
            </a:pPr>
            <a:endParaRPr/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1. AI Model for Cooking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Design specifications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Training data requirements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Initial Design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Model Training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77436" y="5486029"/>
            <a:ext cx="6291668" cy="418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Utensil Detection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Sensor integration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Detection algorithms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Automation of Utensil Requests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API Setup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569105" y="1717266"/>
            <a:ext cx="6450989" cy="478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3. Raw Material Management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Ingredient list generation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Initial coding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Integration with inventory system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Notification System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- Testing notifications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31FA8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13453" y="1028700"/>
            <a:ext cx="7048472" cy="8561206"/>
          </a:xfrm>
          <a:custGeom>
            <a:avLst/>
            <a:gdLst/>
            <a:ahLst/>
            <a:cxnLst/>
            <a:rect l="l" t="t" r="r" b="b"/>
            <a:pathLst>
              <a:path w="7048472" h="8561206">
                <a:moveTo>
                  <a:pt x="0" y="0"/>
                </a:moveTo>
                <a:lnTo>
                  <a:pt x="7048472" y="0"/>
                </a:lnTo>
                <a:lnTo>
                  <a:pt x="7048472" y="8561206"/>
                </a:lnTo>
                <a:lnTo>
                  <a:pt x="0" y="8561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30" r="-1073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0622" y="3366725"/>
            <a:ext cx="3086100" cy="1543050"/>
            <a:chOff x="0" y="0"/>
            <a:chExt cx="812800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30622" y="159742"/>
            <a:ext cx="11765948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Process Flow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1938182"/>
            <a:ext cx="9144000" cy="887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 algn="ctr">
              <a:lnSpc>
                <a:spcPts val="7279"/>
              </a:lnSpc>
              <a:buAutoNum type="arabicPeriod"/>
            </a:pPr>
            <a:r>
              <a:rPr lang="en-US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 Model Development: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54422" y="3814737"/>
            <a:ext cx="1038500" cy="580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Start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3427496" y="3366725"/>
            <a:ext cx="3086100" cy="1543050"/>
            <a:chOff x="0" y="0"/>
            <a:chExt cx="812800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782476" y="3490299"/>
            <a:ext cx="2376141" cy="124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4"/>
              </a:lnSpc>
            </a:pPr>
            <a:r>
              <a:rPr lang="en-US" sz="23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Collect and preprocess training data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158617" y="3366725"/>
            <a:ext cx="3086100" cy="1543050"/>
            <a:chOff x="0" y="0"/>
            <a:chExt cx="812800" cy="406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6580271" y="3471249"/>
            <a:ext cx="2348917" cy="1180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Train Model</a:t>
            </a:r>
          </a:p>
        </p:txBody>
      </p:sp>
      <p:grpSp>
        <p:nvGrpSpPr>
          <p:cNvPr id="17" name="Group 17"/>
          <p:cNvGrpSpPr/>
          <p:nvPr/>
        </p:nvGrpSpPr>
        <p:grpSpPr>
          <a:xfrm rot="-10800000">
            <a:off x="8158497" y="5485686"/>
            <a:ext cx="3086100" cy="1543050"/>
            <a:chOff x="0" y="0"/>
            <a:chExt cx="812800" cy="4064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158497" y="5557475"/>
            <a:ext cx="3086100" cy="1180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Validate Model</a:t>
            </a:r>
          </a:p>
        </p:txBody>
      </p:sp>
      <p:grpSp>
        <p:nvGrpSpPr>
          <p:cNvPr id="21" name="Group 21"/>
          <p:cNvGrpSpPr/>
          <p:nvPr/>
        </p:nvGrpSpPr>
        <p:grpSpPr>
          <a:xfrm rot="-10800000">
            <a:off x="5306955" y="5485686"/>
            <a:ext cx="3086100" cy="1543050"/>
            <a:chOff x="0" y="0"/>
            <a:chExt cx="812800" cy="4064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5715867" y="5633681"/>
            <a:ext cx="2268276" cy="1180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Deploy Model</a:t>
            </a:r>
          </a:p>
        </p:txBody>
      </p:sp>
      <p:grpSp>
        <p:nvGrpSpPr>
          <p:cNvPr id="25" name="Group 25"/>
          <p:cNvGrpSpPr/>
          <p:nvPr/>
        </p:nvGrpSpPr>
        <p:grpSpPr>
          <a:xfrm rot="-10800000">
            <a:off x="2458317" y="5409481"/>
            <a:ext cx="3086100" cy="1543050"/>
            <a:chOff x="0" y="0"/>
            <a:chExt cx="812800" cy="4064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3124200" y="5857493"/>
            <a:ext cx="1061169" cy="580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End</a:t>
            </a:r>
          </a:p>
        </p:txBody>
      </p:sp>
      <p:sp>
        <p:nvSpPr>
          <p:cNvPr id="29" name="Freeform 29"/>
          <p:cNvSpPr/>
          <p:nvPr/>
        </p:nvSpPr>
        <p:spPr>
          <a:xfrm>
            <a:off x="503703" y="8129423"/>
            <a:ext cx="3300158" cy="1537170"/>
          </a:xfrm>
          <a:custGeom>
            <a:avLst/>
            <a:gdLst/>
            <a:ahLst/>
            <a:cxnLst/>
            <a:rect l="l" t="t" r="r" b="b"/>
            <a:pathLst>
              <a:path w="3300158" h="1537170">
                <a:moveTo>
                  <a:pt x="0" y="0"/>
                </a:moveTo>
                <a:lnTo>
                  <a:pt x="3300158" y="0"/>
                </a:lnTo>
                <a:lnTo>
                  <a:pt x="3300158" y="1537170"/>
                </a:lnTo>
                <a:lnTo>
                  <a:pt x="0" y="15371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31FA8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16392" y="1419753"/>
            <a:ext cx="7048472" cy="8561206"/>
          </a:xfrm>
          <a:custGeom>
            <a:avLst/>
            <a:gdLst/>
            <a:ahLst/>
            <a:cxnLst/>
            <a:rect l="l" t="t" r="r" b="b"/>
            <a:pathLst>
              <a:path w="7048472" h="8561206">
                <a:moveTo>
                  <a:pt x="0" y="0"/>
                </a:moveTo>
                <a:lnTo>
                  <a:pt x="7048472" y="0"/>
                </a:lnTo>
                <a:lnTo>
                  <a:pt x="7048472" y="8561206"/>
                </a:lnTo>
                <a:lnTo>
                  <a:pt x="0" y="8561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30" r="-1073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0622" y="3366725"/>
            <a:ext cx="3086100" cy="1543050"/>
            <a:chOff x="0" y="0"/>
            <a:chExt cx="812800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30622" y="159742"/>
            <a:ext cx="11765948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Process Flow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54422" y="3814737"/>
            <a:ext cx="1038500" cy="580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Start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3427496" y="3366725"/>
            <a:ext cx="3086100" cy="1543050"/>
            <a:chOff x="0" y="0"/>
            <a:chExt cx="812800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782476" y="3490299"/>
            <a:ext cx="2376141" cy="1668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4"/>
              </a:lnSpc>
            </a:pPr>
            <a:r>
              <a:rPr lang="en-US" sz="23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Integrate Sensors for detection</a:t>
            </a:r>
          </a:p>
          <a:p>
            <a:pPr algn="ctr">
              <a:lnSpc>
                <a:spcPts val="3334"/>
              </a:lnSpc>
            </a:pPr>
            <a:endParaRPr lang="en-US" sz="2382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6158617" y="3366725"/>
            <a:ext cx="3086100" cy="1543050"/>
            <a:chOff x="0" y="0"/>
            <a:chExt cx="812800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761515" y="3349755"/>
            <a:ext cx="1880303" cy="1429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sz="272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implement detection algorithm</a:t>
            </a:r>
          </a:p>
        </p:txBody>
      </p:sp>
      <p:grpSp>
        <p:nvGrpSpPr>
          <p:cNvPr id="16" name="Group 16"/>
          <p:cNvGrpSpPr/>
          <p:nvPr/>
        </p:nvGrpSpPr>
        <p:grpSpPr>
          <a:xfrm rot="-10800000">
            <a:off x="8158497" y="5485686"/>
            <a:ext cx="3086100" cy="1543050"/>
            <a:chOff x="0" y="0"/>
            <a:chExt cx="812800" cy="406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393055" y="5576525"/>
            <a:ext cx="2392136" cy="1262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43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up communication protocols</a:t>
            </a:r>
          </a:p>
        </p:txBody>
      </p:sp>
      <p:grpSp>
        <p:nvGrpSpPr>
          <p:cNvPr id="20" name="Group 20"/>
          <p:cNvGrpSpPr/>
          <p:nvPr/>
        </p:nvGrpSpPr>
        <p:grpSpPr>
          <a:xfrm rot="-10800000">
            <a:off x="5306955" y="5485686"/>
            <a:ext cx="3086100" cy="1543050"/>
            <a:chOff x="0" y="0"/>
            <a:chExt cx="812800" cy="406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5715867" y="5557475"/>
            <a:ext cx="2014005" cy="1396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Deploy Automation System</a:t>
            </a:r>
          </a:p>
        </p:txBody>
      </p:sp>
      <p:grpSp>
        <p:nvGrpSpPr>
          <p:cNvPr id="24" name="Group 24"/>
          <p:cNvGrpSpPr/>
          <p:nvPr/>
        </p:nvGrpSpPr>
        <p:grpSpPr>
          <a:xfrm rot="-10800000">
            <a:off x="2458317" y="5409481"/>
            <a:ext cx="3086100" cy="1543050"/>
            <a:chOff x="0" y="0"/>
            <a:chExt cx="812800" cy="4064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3200400" y="5857493"/>
            <a:ext cx="984969" cy="580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End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53342" y="1812939"/>
            <a:ext cx="12320508" cy="887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Utensil Detection and Management:</a:t>
            </a:r>
          </a:p>
        </p:txBody>
      </p:sp>
      <p:sp>
        <p:nvSpPr>
          <p:cNvPr id="29" name="Freeform 29"/>
          <p:cNvSpPr/>
          <p:nvPr/>
        </p:nvSpPr>
        <p:spPr>
          <a:xfrm>
            <a:off x="503703" y="8129423"/>
            <a:ext cx="3300158" cy="1537170"/>
          </a:xfrm>
          <a:custGeom>
            <a:avLst/>
            <a:gdLst/>
            <a:ahLst/>
            <a:cxnLst/>
            <a:rect l="l" t="t" r="r" b="b"/>
            <a:pathLst>
              <a:path w="3300158" h="1537170">
                <a:moveTo>
                  <a:pt x="0" y="0"/>
                </a:moveTo>
                <a:lnTo>
                  <a:pt x="3300158" y="0"/>
                </a:lnTo>
                <a:lnTo>
                  <a:pt x="3300158" y="1537170"/>
                </a:lnTo>
                <a:lnTo>
                  <a:pt x="0" y="15371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31FA8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44597" y="1643565"/>
            <a:ext cx="7048472" cy="8561206"/>
          </a:xfrm>
          <a:custGeom>
            <a:avLst/>
            <a:gdLst/>
            <a:ahLst/>
            <a:cxnLst/>
            <a:rect l="l" t="t" r="r" b="b"/>
            <a:pathLst>
              <a:path w="7048472" h="8561206">
                <a:moveTo>
                  <a:pt x="0" y="0"/>
                </a:moveTo>
                <a:lnTo>
                  <a:pt x="7048472" y="0"/>
                </a:lnTo>
                <a:lnTo>
                  <a:pt x="7048472" y="8561206"/>
                </a:lnTo>
                <a:lnTo>
                  <a:pt x="0" y="8561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30" r="-1073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0622" y="3366725"/>
            <a:ext cx="3086100" cy="1543050"/>
            <a:chOff x="0" y="0"/>
            <a:chExt cx="812800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30622" y="159742"/>
            <a:ext cx="11765948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Process Flow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54422" y="3814737"/>
            <a:ext cx="1038500" cy="580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Start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3427496" y="3366725"/>
            <a:ext cx="3086100" cy="1543050"/>
            <a:chOff x="0" y="0"/>
            <a:chExt cx="812800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876780" y="3669772"/>
            <a:ext cx="2636817" cy="889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7"/>
              </a:lnSpc>
            </a:pPr>
            <a:r>
              <a:rPr lang="en-US" sz="25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Implement Ingredient list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158617" y="3366725"/>
            <a:ext cx="3086100" cy="1543050"/>
            <a:chOff x="0" y="0"/>
            <a:chExt cx="812800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510424" y="3495447"/>
            <a:ext cx="2382485" cy="1237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6"/>
              </a:lnSpc>
            </a:pPr>
            <a:r>
              <a:rPr lang="en-US" sz="236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Integrate with inventory system</a:t>
            </a:r>
          </a:p>
        </p:txBody>
      </p:sp>
      <p:grpSp>
        <p:nvGrpSpPr>
          <p:cNvPr id="16" name="Group 16"/>
          <p:cNvGrpSpPr/>
          <p:nvPr/>
        </p:nvGrpSpPr>
        <p:grpSpPr>
          <a:xfrm rot="-10800000">
            <a:off x="8158497" y="5485686"/>
            <a:ext cx="3086100" cy="1543050"/>
            <a:chOff x="0" y="0"/>
            <a:chExt cx="812800" cy="406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393055" y="5576525"/>
            <a:ext cx="2392136" cy="1262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9"/>
              </a:lnSpc>
            </a:pPr>
            <a:r>
              <a:rPr lang="en-US" sz="243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Design Notification System</a:t>
            </a:r>
          </a:p>
        </p:txBody>
      </p:sp>
      <p:grpSp>
        <p:nvGrpSpPr>
          <p:cNvPr id="20" name="Group 20"/>
          <p:cNvGrpSpPr/>
          <p:nvPr/>
        </p:nvGrpSpPr>
        <p:grpSpPr>
          <a:xfrm rot="-10800000">
            <a:off x="5306955" y="5485686"/>
            <a:ext cx="3086100" cy="1543050"/>
            <a:chOff x="0" y="0"/>
            <a:chExt cx="812800" cy="406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5715867" y="5690825"/>
            <a:ext cx="2014005" cy="927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Test the system</a:t>
            </a:r>
          </a:p>
        </p:txBody>
      </p:sp>
      <p:grpSp>
        <p:nvGrpSpPr>
          <p:cNvPr id="24" name="Group 24"/>
          <p:cNvGrpSpPr/>
          <p:nvPr/>
        </p:nvGrpSpPr>
        <p:grpSpPr>
          <a:xfrm rot="-10800000">
            <a:off x="2458317" y="5409481"/>
            <a:ext cx="3086100" cy="1543050"/>
            <a:chOff x="0" y="0"/>
            <a:chExt cx="812800" cy="4064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6DDA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177800" y="-104775"/>
              <a:ext cx="558800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06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3124200" y="5857493"/>
            <a:ext cx="1061169" cy="580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End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81000" y="1641489"/>
            <a:ext cx="9729752" cy="887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Raw Material Management:</a:t>
            </a:r>
          </a:p>
        </p:txBody>
      </p:sp>
      <p:sp>
        <p:nvSpPr>
          <p:cNvPr id="29" name="Freeform 29"/>
          <p:cNvSpPr/>
          <p:nvPr/>
        </p:nvSpPr>
        <p:spPr>
          <a:xfrm>
            <a:off x="503703" y="8129423"/>
            <a:ext cx="3300158" cy="1537170"/>
          </a:xfrm>
          <a:custGeom>
            <a:avLst/>
            <a:gdLst/>
            <a:ahLst/>
            <a:cxnLst/>
            <a:rect l="l" t="t" r="r" b="b"/>
            <a:pathLst>
              <a:path w="3300158" h="1537170">
                <a:moveTo>
                  <a:pt x="0" y="0"/>
                </a:moveTo>
                <a:lnTo>
                  <a:pt x="3300158" y="0"/>
                </a:lnTo>
                <a:lnTo>
                  <a:pt x="3300158" y="1537170"/>
                </a:lnTo>
                <a:lnTo>
                  <a:pt x="0" y="15371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395016"/>
            <a:ext cx="11136809" cy="8187846"/>
          </a:xfrm>
          <a:custGeom>
            <a:avLst/>
            <a:gdLst/>
            <a:ahLst/>
            <a:cxnLst/>
            <a:rect l="l" t="t" r="r" b="b"/>
            <a:pathLst>
              <a:path w="11136809" h="8187846">
                <a:moveTo>
                  <a:pt x="0" y="0"/>
                </a:moveTo>
                <a:lnTo>
                  <a:pt x="11136809" y="0"/>
                </a:lnTo>
                <a:lnTo>
                  <a:pt x="11136809" y="8187846"/>
                </a:lnTo>
                <a:lnTo>
                  <a:pt x="0" y="8187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73" b="-101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76991" y="-171450"/>
            <a:ext cx="13931917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Hardware Simulation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65509" y="3611997"/>
            <a:ext cx="5749086" cy="3658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TINKERCAD is used for simulation purpose</a:t>
            </a:r>
          </a:p>
        </p:txBody>
      </p:sp>
      <p:sp>
        <p:nvSpPr>
          <p:cNvPr id="5" name="Freeform 5"/>
          <p:cNvSpPr/>
          <p:nvPr/>
        </p:nvSpPr>
        <p:spPr>
          <a:xfrm>
            <a:off x="503703" y="9027917"/>
            <a:ext cx="2382825" cy="1109889"/>
          </a:xfrm>
          <a:custGeom>
            <a:avLst/>
            <a:gdLst/>
            <a:ahLst/>
            <a:cxnLst/>
            <a:rect l="l" t="t" r="r" b="b"/>
            <a:pathLst>
              <a:path w="2382825" h="1109889">
                <a:moveTo>
                  <a:pt x="0" y="0"/>
                </a:moveTo>
                <a:lnTo>
                  <a:pt x="2382825" y="0"/>
                </a:lnTo>
                <a:lnTo>
                  <a:pt x="2382825" y="1109889"/>
                </a:lnTo>
                <a:lnTo>
                  <a:pt x="0" y="11098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358247" y="1028700"/>
            <a:ext cx="8727135" cy="8893090"/>
          </a:xfrm>
          <a:custGeom>
            <a:avLst/>
            <a:gdLst/>
            <a:ahLst/>
            <a:cxnLst/>
            <a:rect l="l" t="t" r="r" b="b"/>
            <a:pathLst>
              <a:path w="8727135" h="8893090">
                <a:moveTo>
                  <a:pt x="0" y="0"/>
                </a:moveTo>
                <a:lnTo>
                  <a:pt x="8727135" y="0"/>
                </a:lnTo>
                <a:lnTo>
                  <a:pt x="8727135" y="8893090"/>
                </a:lnTo>
                <a:lnTo>
                  <a:pt x="0" y="88930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50" r="-95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-1005250" y="-142875"/>
            <a:ext cx="19862891" cy="1309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en-US" sz="77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Components required for Simulation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69117" y="1333067"/>
            <a:ext cx="9540238" cy="8898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2"/>
              </a:lnSpc>
            </a:pPr>
            <a:r>
              <a:rPr lang="en-US" sz="418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1.Microcontroller: Arduino Uno </a:t>
            </a:r>
          </a:p>
          <a:p>
            <a:pPr algn="ctr">
              <a:lnSpc>
                <a:spcPts val="5862"/>
              </a:lnSpc>
            </a:pPr>
            <a:r>
              <a:rPr lang="en-US" sz="418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Weight Sensor: simulate it using a potentiometer </a:t>
            </a:r>
          </a:p>
          <a:p>
            <a:pPr algn="ctr">
              <a:lnSpc>
                <a:spcPts val="5862"/>
              </a:lnSpc>
            </a:pPr>
            <a:r>
              <a:rPr lang="en-US" sz="418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Proximity Sensor: HC-SR04 Ultrasonic Sensor </a:t>
            </a:r>
          </a:p>
          <a:p>
            <a:pPr algn="ctr">
              <a:lnSpc>
                <a:spcPts val="5862"/>
              </a:lnSpc>
            </a:pPr>
            <a:r>
              <a:rPr lang="en-US" sz="418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 Servo Motor: Standard servo motor </a:t>
            </a:r>
          </a:p>
          <a:p>
            <a:pPr algn="ctr">
              <a:lnSpc>
                <a:spcPts val="5862"/>
              </a:lnSpc>
            </a:pPr>
            <a:r>
              <a:rPr lang="en-US" sz="418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5. Relay Module: Single-channel relay module </a:t>
            </a:r>
          </a:p>
          <a:p>
            <a:pPr algn="ctr">
              <a:lnSpc>
                <a:spcPts val="5862"/>
              </a:lnSpc>
            </a:pPr>
            <a:r>
              <a:rPr lang="en-US" sz="418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6. Additional Components: Jumper wires, breadboard, power supply</a:t>
            </a:r>
          </a:p>
          <a:p>
            <a:pPr algn="ctr">
              <a:lnSpc>
                <a:spcPts val="5862"/>
              </a:lnSpc>
            </a:pPr>
            <a:endParaRPr lang="en-US" sz="4187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571271" y="-3708211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5811039" y="4636180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197934" y="-171450"/>
            <a:ext cx="7873214" cy="156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Flow Chart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0899" y="1347391"/>
            <a:ext cx="4745739" cy="3344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8"/>
              </a:lnSpc>
            </a:pPr>
            <a:r>
              <a:rPr lang="en-US" sz="237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 Setup Power Supply</a:t>
            </a:r>
          </a:p>
          <a:p>
            <a:pPr algn="ctr">
              <a:lnSpc>
                <a:spcPts val="3328"/>
              </a:lnSpc>
            </a:pPr>
            <a:r>
              <a:rPr lang="en-US" sz="237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Start</a:t>
            </a:r>
          </a:p>
          <a:p>
            <a:pPr algn="ctr">
              <a:lnSpc>
                <a:spcPts val="3328"/>
              </a:lnSpc>
            </a:pPr>
            <a:r>
              <a:rPr lang="en-US" sz="237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Connect 9V battery to voltage regulator</a:t>
            </a:r>
          </a:p>
          <a:p>
            <a:pPr algn="ctr">
              <a:lnSpc>
                <a:spcPts val="3328"/>
              </a:lnSpc>
            </a:pPr>
            <a:r>
              <a:rPr lang="en-US" sz="237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Connect voltage regulator to breadboard 5V and GND rails</a:t>
            </a:r>
          </a:p>
          <a:p>
            <a:pPr algn="ctr">
              <a:lnSpc>
                <a:spcPts val="3328"/>
              </a:lnSpc>
            </a:pPr>
            <a:r>
              <a:rPr lang="en-US" sz="237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End</a:t>
            </a:r>
          </a:p>
          <a:p>
            <a:pPr algn="ctr">
              <a:lnSpc>
                <a:spcPts val="3328"/>
              </a:lnSpc>
            </a:pPr>
            <a:endParaRPr lang="en-US" sz="2377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409751" y="2995615"/>
            <a:ext cx="5449580" cy="3557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44"/>
              </a:lnSpc>
            </a:pPr>
            <a:r>
              <a:rPr lang="en-US" sz="253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Arduino Setup</a:t>
            </a:r>
          </a:p>
          <a:p>
            <a:pPr algn="ctr">
              <a:lnSpc>
                <a:spcPts val="3544"/>
              </a:lnSpc>
            </a:pPr>
            <a:r>
              <a:rPr lang="en-US" sz="253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Start</a:t>
            </a:r>
          </a:p>
          <a:p>
            <a:pPr algn="ctr">
              <a:lnSpc>
                <a:spcPts val="3544"/>
              </a:lnSpc>
            </a:pPr>
            <a:r>
              <a:rPr lang="en-US" sz="253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Connect Arduino to 5V and GND rails</a:t>
            </a:r>
          </a:p>
          <a:p>
            <a:pPr algn="ctr">
              <a:lnSpc>
                <a:spcPts val="3544"/>
              </a:lnSpc>
            </a:pPr>
            <a:r>
              <a:rPr lang="en-US" sz="253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Connect components (sensors, motor, relay) to Arduino</a:t>
            </a:r>
          </a:p>
          <a:p>
            <a:pPr algn="ctr">
              <a:lnSpc>
                <a:spcPts val="3544"/>
              </a:lnSpc>
            </a:pPr>
            <a:r>
              <a:rPr lang="en-US" sz="253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End</a:t>
            </a:r>
          </a:p>
          <a:p>
            <a:pPr algn="ctr">
              <a:lnSpc>
                <a:spcPts val="3544"/>
              </a:lnSpc>
            </a:pPr>
            <a:endParaRPr lang="en-US" sz="2531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0" y="5789377"/>
            <a:ext cx="6692433" cy="4739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6"/>
              </a:lnSpc>
            </a:pPr>
            <a:r>
              <a:rPr lang="en-US" sz="22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3. Component Connections</a:t>
            </a:r>
          </a:p>
          <a:p>
            <a:pPr algn="ctr">
              <a:lnSpc>
                <a:spcPts val="3186"/>
              </a:lnSpc>
            </a:pPr>
            <a:r>
              <a:rPr lang="en-US" sz="22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Start</a:t>
            </a:r>
          </a:p>
          <a:p>
            <a:pPr algn="ctr">
              <a:lnSpc>
                <a:spcPts val="3186"/>
              </a:lnSpc>
            </a:pPr>
            <a:r>
              <a:rPr lang="en-US" sz="22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Connect proximity sensor to Arduino (VCC, GND, TRIG, ECHO)</a:t>
            </a:r>
          </a:p>
          <a:p>
            <a:pPr algn="ctr">
              <a:lnSpc>
                <a:spcPts val="3186"/>
              </a:lnSpc>
            </a:pPr>
            <a:r>
              <a:rPr lang="en-US" sz="22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Connect servo motor to Arduino (VCC, GND, Signal)</a:t>
            </a:r>
          </a:p>
          <a:p>
            <a:pPr algn="ctr">
              <a:lnSpc>
                <a:spcPts val="3186"/>
              </a:lnSpc>
            </a:pPr>
            <a:r>
              <a:rPr lang="en-US" sz="22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Connect relay module to Arduino (VCC, GND, IN1)</a:t>
            </a:r>
          </a:p>
          <a:p>
            <a:pPr algn="ctr">
              <a:lnSpc>
                <a:spcPts val="3186"/>
              </a:lnSpc>
            </a:pPr>
            <a:r>
              <a:rPr lang="en-US" sz="22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Connect potentiometer to Arduino (VCC, GND, Signal)</a:t>
            </a:r>
          </a:p>
          <a:p>
            <a:pPr algn="ctr">
              <a:lnSpc>
                <a:spcPts val="3186"/>
              </a:lnSpc>
            </a:pPr>
            <a:r>
              <a:rPr lang="en-US" sz="227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- End</a:t>
            </a:r>
          </a:p>
          <a:p>
            <a:pPr algn="ctr">
              <a:lnSpc>
                <a:spcPts val="3186"/>
              </a:lnSpc>
            </a:pPr>
            <a:endParaRPr lang="en-US" sz="2275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0322225" y="0"/>
            <a:ext cx="7283030" cy="9666593"/>
          </a:xfrm>
          <a:custGeom>
            <a:avLst/>
            <a:gdLst/>
            <a:ahLst/>
            <a:cxnLst/>
            <a:rect l="l" t="t" r="r" b="b"/>
            <a:pathLst>
              <a:path w="7283030" h="9666593">
                <a:moveTo>
                  <a:pt x="0" y="0"/>
                </a:moveTo>
                <a:lnTo>
                  <a:pt x="7283030" y="0"/>
                </a:lnTo>
                <a:lnTo>
                  <a:pt x="7283030" y="9666593"/>
                </a:lnTo>
                <a:lnTo>
                  <a:pt x="0" y="96665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434" r="-14293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1656" y="5321225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4945230" y="5321225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400000">
            <a:off x="9682047" y="5321225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740066" y="-360334"/>
            <a:ext cx="4817598" cy="4184142"/>
          </a:xfrm>
          <a:custGeom>
            <a:avLst/>
            <a:gdLst/>
            <a:ahLst/>
            <a:cxnLst/>
            <a:rect l="l" t="t" r="r" b="b"/>
            <a:pathLst>
              <a:path w="4817598" h="4184142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914841" y="-1784862"/>
            <a:ext cx="5101092" cy="4365182"/>
          </a:xfrm>
          <a:custGeom>
            <a:avLst/>
            <a:gdLst/>
            <a:ahLst/>
            <a:cxnLst/>
            <a:rect l="l" t="t" r="r" b="b"/>
            <a:pathLst>
              <a:path w="5101092" h="436518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601849" y="7100342"/>
            <a:ext cx="11495135" cy="4845199"/>
          </a:xfrm>
          <a:custGeom>
            <a:avLst/>
            <a:gdLst/>
            <a:ahLst/>
            <a:cxnLst/>
            <a:rect l="l" t="t" r="r" b="b"/>
            <a:pathLst>
              <a:path w="11495135" h="4845199">
                <a:moveTo>
                  <a:pt x="0" y="0"/>
                </a:moveTo>
                <a:lnTo>
                  <a:pt x="11495135" y="0"/>
                </a:lnTo>
                <a:lnTo>
                  <a:pt x="11495135" y="4845199"/>
                </a:lnTo>
                <a:lnTo>
                  <a:pt x="0" y="48451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1072226">
            <a:off x="-769537" y="6074699"/>
            <a:ext cx="2810484" cy="6367201"/>
          </a:xfrm>
          <a:custGeom>
            <a:avLst/>
            <a:gdLst/>
            <a:ahLst/>
            <a:cxnLst/>
            <a:rect l="l" t="t" r="r" b="b"/>
            <a:pathLst>
              <a:path w="2810484" h="6367201">
                <a:moveTo>
                  <a:pt x="0" y="0"/>
                </a:moveTo>
                <a:lnTo>
                  <a:pt x="2810484" y="0"/>
                </a:lnTo>
                <a:lnTo>
                  <a:pt x="2810484" y="6367202"/>
                </a:lnTo>
                <a:lnTo>
                  <a:pt x="0" y="63672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655521" y="3335594"/>
            <a:ext cx="1461470" cy="1849961"/>
          </a:xfrm>
          <a:custGeom>
            <a:avLst/>
            <a:gdLst/>
            <a:ahLst/>
            <a:cxnLst/>
            <a:rect l="l" t="t" r="r" b="b"/>
            <a:pathLst>
              <a:path w="1461470" h="1849961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8773202" y="3490185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967259" y="3490185"/>
            <a:ext cx="1222079" cy="1695370"/>
          </a:xfrm>
          <a:custGeom>
            <a:avLst/>
            <a:gdLst/>
            <a:ahLst/>
            <a:cxnLst/>
            <a:rect l="l" t="t" r="r" b="b"/>
            <a:pathLst>
              <a:path w="1222079" h="1695370">
                <a:moveTo>
                  <a:pt x="0" y="0"/>
                </a:moveTo>
                <a:lnTo>
                  <a:pt x="1222079" y="0"/>
                </a:lnTo>
                <a:lnTo>
                  <a:pt x="1222079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35705" y="712053"/>
            <a:ext cx="16623595" cy="766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114"/>
              </a:lnSpc>
              <a:spcBef>
                <a:spcPct val="0"/>
              </a:spcBef>
            </a:pPr>
            <a:r>
              <a:rPr lang="en-US" sz="710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ROLE OF COMPONENTS IN AI MODEL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591546" y="5333663"/>
            <a:ext cx="4114426" cy="580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Arduion UNO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95617" y="5333663"/>
            <a:ext cx="3347880" cy="580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Potentiometer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372551" y="5333663"/>
            <a:ext cx="3693398" cy="580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Ultrasonic Sensor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50086" y="6085464"/>
            <a:ext cx="3347880" cy="2662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42"/>
              </a:lnSpc>
            </a:pPr>
            <a:r>
              <a:rPr lang="en-US" sz="253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-Acts as the control center of AI kitchen</a:t>
            </a:r>
          </a:p>
          <a:p>
            <a:pPr algn="ctr">
              <a:lnSpc>
                <a:spcPts val="3542"/>
              </a:lnSpc>
            </a:pPr>
            <a:r>
              <a:rPr lang="en-US" sz="253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-processing inputs from various sensors</a:t>
            </a:r>
          </a:p>
          <a:p>
            <a:pPr algn="ctr">
              <a:lnSpc>
                <a:spcPts val="3542"/>
              </a:lnSpc>
            </a:pPr>
            <a:r>
              <a:rPr lang="en-US" sz="253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-It is the “BRAIN” of the kitchen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745114" y="6085464"/>
            <a:ext cx="3347880" cy="2664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42"/>
              </a:lnSpc>
            </a:pPr>
            <a:r>
              <a:rPr lang="en-US" sz="253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-Used for measuring ingredients</a:t>
            </a:r>
          </a:p>
          <a:p>
            <a:pPr algn="ctr">
              <a:lnSpc>
                <a:spcPts val="3542"/>
              </a:lnSpc>
            </a:pPr>
            <a:r>
              <a:rPr lang="en-US" sz="253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-For detecting if items are placed or not</a:t>
            </a:r>
          </a:p>
          <a:p>
            <a:pPr algn="ctr">
              <a:lnSpc>
                <a:spcPts val="3542"/>
              </a:lnSpc>
            </a:pPr>
            <a:endParaRPr lang="en-US" sz="2530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382661" y="6085464"/>
            <a:ext cx="3347880" cy="2662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42"/>
              </a:lnSpc>
            </a:pPr>
            <a:r>
              <a:rPr lang="en-US" sz="253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-HC-SR04 Ultrasonic Sensor</a:t>
            </a:r>
          </a:p>
          <a:p>
            <a:pPr algn="ctr">
              <a:lnSpc>
                <a:spcPts val="3542"/>
              </a:lnSpc>
            </a:pPr>
            <a:r>
              <a:rPr lang="en-US" sz="253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-Used to detect the presence of object</a:t>
            </a:r>
          </a:p>
          <a:p>
            <a:pPr algn="ctr">
              <a:lnSpc>
                <a:spcPts val="3542"/>
              </a:lnSpc>
            </a:pPr>
            <a:endParaRPr lang="en-US" sz="253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3542"/>
              </a:lnSpc>
            </a:pPr>
            <a:endParaRPr lang="en-US" sz="253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267538" y="8898194"/>
            <a:ext cx="2682548" cy="1249496"/>
          </a:xfrm>
          <a:custGeom>
            <a:avLst/>
            <a:gdLst/>
            <a:ahLst/>
            <a:cxnLst/>
            <a:rect l="l" t="t" r="r" b="b"/>
            <a:pathLst>
              <a:path w="2682548" h="1249496">
                <a:moveTo>
                  <a:pt x="0" y="0"/>
                </a:moveTo>
                <a:lnTo>
                  <a:pt x="2682548" y="0"/>
                </a:lnTo>
                <a:lnTo>
                  <a:pt x="2682548" y="1249495"/>
                </a:lnTo>
                <a:lnTo>
                  <a:pt x="0" y="124949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548</Words>
  <Application>Microsoft Office PowerPoint</Application>
  <PresentationFormat>Custom</PresentationFormat>
  <Paragraphs>108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Canva Sans Bold</vt:lpstr>
      <vt:lpstr>Canva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Statement:</dc:title>
  <cp:lastModifiedBy>shilpi bhasin</cp:lastModifiedBy>
  <cp:revision>4</cp:revision>
  <dcterms:created xsi:type="dcterms:W3CDTF">2006-08-16T00:00:00Z</dcterms:created>
  <dcterms:modified xsi:type="dcterms:W3CDTF">2024-07-14T16:33:03Z</dcterms:modified>
  <dc:identifier>DAGKQo0C30I</dc:identifier>
</cp:coreProperties>
</file>

<file path=docProps/thumbnail.jpeg>
</file>